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33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57D2E2-334E-7941-9284-FC7ED3048556}" type="datetimeFigureOut">
              <a:rPr lang="en-US" smtClean="0"/>
              <a:t>1/30/13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4552A-BEB6-5F4B-95CA-90BABA38F0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781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Plicae</a:t>
            </a:r>
            <a:r>
              <a:rPr lang="en-US" dirty="0" smtClean="0"/>
              <a:t> folds</a:t>
            </a:r>
          </a:p>
          <a:p>
            <a:r>
              <a:rPr lang="en-US" dirty="0" smtClean="0"/>
              <a:t>Thin </a:t>
            </a:r>
            <a:r>
              <a:rPr lang="en-US" dirty="0" err="1" smtClean="0"/>
              <a:t>Muscularis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Externa</a:t>
            </a:r>
            <a:endParaRPr lang="en-US" baseline="0" dirty="0" smtClean="0"/>
          </a:p>
          <a:p>
            <a:r>
              <a:rPr lang="en-US" baseline="0" dirty="0" smtClean="0"/>
              <a:t>Thick </a:t>
            </a:r>
            <a:r>
              <a:rPr lang="en-US" baseline="0" dirty="0" err="1" smtClean="0"/>
              <a:t>Advantitia</a:t>
            </a:r>
            <a:endParaRPr lang="en-US" baseline="0" dirty="0" smtClean="0"/>
          </a:p>
          <a:p>
            <a:endParaRPr lang="en-US" dirty="0" smtClean="0"/>
          </a:p>
          <a:p>
            <a:r>
              <a:rPr lang="en-US" dirty="0" smtClean="0"/>
              <a:t>1. SCE - </a:t>
            </a:r>
            <a:r>
              <a:rPr lang="en-US" smtClean="0"/>
              <a:t>Epi</a:t>
            </a:r>
            <a:endParaRPr lang="en-US" dirty="0" smtClean="0"/>
          </a:p>
          <a:p>
            <a:r>
              <a:rPr lang="en-US" dirty="0" smtClean="0"/>
              <a:t>2. LP</a:t>
            </a:r>
          </a:p>
          <a:p>
            <a:r>
              <a:rPr lang="en-US" dirty="0" smtClean="0"/>
              <a:t>3. </a:t>
            </a:r>
            <a:r>
              <a:rPr lang="en-US" dirty="0" err="1" smtClean="0"/>
              <a:t>Muscularis</a:t>
            </a:r>
            <a:r>
              <a:rPr lang="en-US" dirty="0" smtClean="0"/>
              <a:t> </a:t>
            </a:r>
            <a:r>
              <a:rPr lang="en-US" dirty="0" err="1" smtClean="0"/>
              <a:t>Externa</a:t>
            </a:r>
            <a:r>
              <a:rPr lang="en-US" dirty="0" smtClean="0"/>
              <a:t>: 2x layers: outer longitudinal, inner circular </a:t>
            </a:r>
            <a:r>
              <a:rPr lang="en-US" dirty="0" err="1" smtClean="0"/>
              <a:t>sm</a:t>
            </a:r>
            <a:endParaRPr lang="en-US" dirty="0" smtClean="0"/>
          </a:p>
          <a:p>
            <a:r>
              <a:rPr lang="en-US" dirty="0" smtClean="0"/>
              <a:t>4. PMCT: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Perimuscular</a:t>
            </a:r>
            <a:r>
              <a:rPr lang="en-US" baseline="0" dirty="0" smtClean="0"/>
              <a:t> Connective Tissue</a:t>
            </a:r>
          </a:p>
          <a:p>
            <a:r>
              <a:rPr lang="en-US" baseline="0" dirty="0" smtClean="0"/>
              <a:t>5. Serosa- SSE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02722-4089-D149-9529-B89C2066695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8293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Cirrhosis liver,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02722-4089-D149-9529-B89C2066695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6552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Excretory ducts: Pancreatic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Acini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light-staining cuboidal epithelium w/prominent round nuclei (chain of pearls)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02722-4089-D149-9529-B89C2066695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2383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02722-4089-D149-9529-B89C2066695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4976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White is islets of Langerhans – Endocrine glands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02722-4089-D149-9529-B89C2066695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4510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Islets of </a:t>
            </a:r>
            <a:r>
              <a:rPr lang="en-US" dirty="0" err="1" smtClean="0"/>
              <a:t>Langerhan</a:t>
            </a:r>
            <a:r>
              <a:rPr lang="en-US" dirty="0" smtClean="0"/>
              <a:t> –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endocinre</a:t>
            </a:r>
            <a:r>
              <a:rPr lang="en-US" baseline="0" dirty="0" smtClean="0"/>
              <a:t> cells</a:t>
            </a:r>
          </a:p>
          <a:p>
            <a:r>
              <a:rPr lang="en-US" baseline="0" dirty="0" smtClean="0"/>
              <a:t>Group of clear endocrine cells, most numerous in the tail region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02722-4089-D149-9529-B89C2066695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9512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White – </a:t>
            </a:r>
            <a:r>
              <a:rPr lang="en-US" dirty="0" err="1" smtClean="0"/>
              <a:t>controacinar</a:t>
            </a:r>
            <a:r>
              <a:rPr lang="en-US" dirty="0" smtClean="0"/>
              <a:t> cells, secrete bicarbonate ions, buffer duodenum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pH.</a:t>
            </a:r>
            <a:r>
              <a:rPr lang="en-US" baseline="0" dirty="0" smtClean="0"/>
              <a:t> </a:t>
            </a:r>
            <a:endParaRPr lang="en-US" dirty="0" smtClean="0"/>
          </a:p>
          <a:p>
            <a:r>
              <a:rPr lang="en-US" dirty="0" smtClean="0"/>
              <a:t>Pyramid shape,</a:t>
            </a:r>
            <a:r>
              <a:rPr lang="en-US" baseline="0" dirty="0" smtClean="0"/>
              <a:t> red, blue – </a:t>
            </a:r>
            <a:r>
              <a:rPr lang="en-US" baseline="0" dirty="0" err="1" smtClean="0"/>
              <a:t>acinar</a:t>
            </a:r>
            <a:r>
              <a:rPr lang="en-US" baseline="0" dirty="0" smtClean="0"/>
              <a:t> cells</a:t>
            </a:r>
          </a:p>
          <a:p>
            <a:endParaRPr lang="en-US" baseline="0" dirty="0" smtClean="0"/>
          </a:p>
          <a:p>
            <a:r>
              <a:rPr lang="en-US" baseline="0" dirty="0" err="1" smtClean="0"/>
              <a:t>Acinar</a:t>
            </a:r>
            <a:r>
              <a:rPr lang="en-US" baseline="0" dirty="0" smtClean="0"/>
              <a:t> cells: </a:t>
            </a:r>
          </a:p>
          <a:p>
            <a:r>
              <a:rPr lang="en-US" baseline="0" dirty="0" smtClean="0"/>
              <a:t>Apex – lighter, clear – </a:t>
            </a:r>
            <a:r>
              <a:rPr lang="en-US" baseline="0" dirty="0" err="1" smtClean="0"/>
              <a:t>vescicles</a:t>
            </a:r>
            <a:r>
              <a:rPr lang="en-US" baseline="0" dirty="0" smtClean="0"/>
              <a:t> contain zymogen granules, </a:t>
            </a:r>
          </a:p>
          <a:p>
            <a:r>
              <a:rPr lang="en-US" baseline="0" dirty="0" smtClean="0"/>
              <a:t>Base – dark stain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02722-4089-D149-9529-B89C2066695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3608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Apical region</a:t>
            </a:r>
          </a:p>
          <a:p>
            <a:r>
              <a:rPr lang="en-US" dirty="0" smtClean="0"/>
              <a:t>Zymogen granules</a:t>
            </a:r>
          </a:p>
          <a:p>
            <a:r>
              <a:rPr lang="en-US" dirty="0" smtClean="0"/>
              <a:t>Golgi</a:t>
            </a:r>
          </a:p>
          <a:p>
            <a:r>
              <a:rPr lang="en-US" dirty="0" smtClean="0"/>
              <a:t>Microvilli</a:t>
            </a:r>
          </a:p>
          <a:p>
            <a:r>
              <a:rPr lang="en-US" dirty="0" smtClean="0"/>
              <a:t>Tight </a:t>
            </a:r>
            <a:r>
              <a:rPr lang="en-US" dirty="0" err="1" smtClean="0"/>
              <a:t>jxns</a:t>
            </a:r>
            <a:r>
              <a:rPr lang="en-US" dirty="0" smtClean="0"/>
              <a:t>, adhering </a:t>
            </a:r>
            <a:r>
              <a:rPr lang="en-US" dirty="0" err="1" smtClean="0"/>
              <a:t>jxn</a:t>
            </a:r>
            <a:r>
              <a:rPr lang="en-US" dirty="0" smtClean="0"/>
              <a:t>, desmosome,</a:t>
            </a:r>
            <a:r>
              <a:rPr lang="en-US" baseline="0" dirty="0" smtClean="0"/>
              <a:t> gap </a:t>
            </a:r>
            <a:r>
              <a:rPr lang="en-US" baseline="0" dirty="0" err="1" smtClean="0"/>
              <a:t>jxn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02722-4089-D149-9529-B89C2066695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6226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Centroacinar</a:t>
            </a:r>
            <a:r>
              <a:rPr lang="en-US" baseline="0" dirty="0" smtClean="0"/>
              <a:t> cells – lightly stained, clear cytoplasm, nucleus in the central lumen of </a:t>
            </a:r>
            <a:r>
              <a:rPr lang="en-US" baseline="0" dirty="0" err="1" smtClean="0"/>
              <a:t>acini</a:t>
            </a:r>
            <a:endParaRPr lang="en-US" baseline="0" dirty="0" smtClean="0"/>
          </a:p>
          <a:p>
            <a:r>
              <a:rPr lang="en-US" baseline="0" dirty="0" smtClean="0"/>
              <a:t>Secrete bicarbonate ions maintain </a:t>
            </a:r>
            <a:r>
              <a:rPr lang="en-US" baseline="0" dirty="0" err="1" smtClean="0"/>
              <a:t>duadenum</a:t>
            </a:r>
            <a:r>
              <a:rPr lang="en-US" baseline="0" dirty="0" smtClean="0"/>
              <a:t> pH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02722-4089-D149-9529-B89C2066695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6935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Cirrhosis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02722-4089-D149-9529-B89C2066695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1732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D214B-4CFC-2848-8896-5F32E1005CFF}" type="datetimeFigureOut">
              <a:rPr lang="en-US" smtClean="0"/>
              <a:t>1/30/13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2B27F-6AAF-A949-AF46-2111CBD614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031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D214B-4CFC-2848-8896-5F32E1005CFF}" type="datetimeFigureOut">
              <a:rPr lang="en-US" smtClean="0"/>
              <a:t>1/30/13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2B27F-6AAF-A949-AF46-2111CBD614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463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D214B-4CFC-2848-8896-5F32E1005CFF}" type="datetimeFigureOut">
              <a:rPr lang="en-US" smtClean="0"/>
              <a:t>1/30/13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2B27F-6AAF-A949-AF46-2111CBD614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03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D214B-4CFC-2848-8896-5F32E1005CFF}" type="datetimeFigureOut">
              <a:rPr lang="en-US" smtClean="0"/>
              <a:t>1/30/13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2B27F-6AAF-A949-AF46-2111CBD614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675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D214B-4CFC-2848-8896-5F32E1005CFF}" type="datetimeFigureOut">
              <a:rPr lang="en-US" smtClean="0"/>
              <a:t>1/30/13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2B27F-6AAF-A949-AF46-2111CBD614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613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D214B-4CFC-2848-8896-5F32E1005CFF}" type="datetimeFigureOut">
              <a:rPr lang="en-US" smtClean="0"/>
              <a:t>1/30/13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2B27F-6AAF-A949-AF46-2111CBD614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550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D214B-4CFC-2848-8896-5F32E1005CFF}" type="datetimeFigureOut">
              <a:rPr lang="en-US" smtClean="0"/>
              <a:t>1/30/13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2B27F-6AAF-A949-AF46-2111CBD614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423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D214B-4CFC-2848-8896-5F32E1005CFF}" type="datetimeFigureOut">
              <a:rPr lang="en-US" smtClean="0"/>
              <a:t>1/30/13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2B27F-6AAF-A949-AF46-2111CBD614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95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D214B-4CFC-2848-8896-5F32E1005CFF}" type="datetimeFigureOut">
              <a:rPr lang="en-US" smtClean="0"/>
              <a:t>1/30/13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2B27F-6AAF-A949-AF46-2111CBD614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155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D214B-4CFC-2848-8896-5F32E1005CFF}" type="datetimeFigureOut">
              <a:rPr lang="en-US" smtClean="0"/>
              <a:t>1/30/13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2B27F-6AAF-A949-AF46-2111CBD614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751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D214B-4CFC-2848-8896-5F32E1005CFF}" type="datetimeFigureOut">
              <a:rPr lang="en-US" smtClean="0"/>
              <a:t>1/30/13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2B27F-6AAF-A949-AF46-2111CBD614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706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5D214B-4CFC-2848-8896-5F32E1005CFF}" type="datetimeFigureOut">
              <a:rPr lang="en-US" smtClean="0"/>
              <a:t>1/30/13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2B27F-6AAF-A949-AF46-2111CBD614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9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30824"/>
            <a:ext cx="8229600" cy="2435692"/>
          </a:xfrm>
        </p:spPr>
        <p:txBody>
          <a:bodyPr/>
          <a:lstStyle/>
          <a:p>
            <a:pPr marL="0" indent="0" algn="ctr">
              <a:buNone/>
            </a:pPr>
            <a:r>
              <a:rPr lang="en-US" sz="4800" dirty="0" smtClean="0"/>
              <a:t>Gall Bladder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53617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t="8241" b="824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014023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l="-117441" r="-11744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779953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l="-84672" r="-8467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84851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Clinical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t="12878" b="1287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255587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Clinical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t="9570" b="95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44452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GB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3"/>
          <a:srcRect l="6047" r="6047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Arrow Connector 4"/>
          <p:cNvCxnSpPr/>
          <p:nvPr/>
        </p:nvCxnSpPr>
        <p:spPr>
          <a:xfrm flipH="1">
            <a:off x="5080000" y="821765"/>
            <a:ext cx="657412" cy="1628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991412" y="821765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</a:t>
            </a:r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5080000" y="2973294"/>
            <a:ext cx="911412" cy="1494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423647" y="2674471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</a:t>
            </a:r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5991412" y="2674471"/>
            <a:ext cx="657412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293072" y="2450353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4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7291294" y="821765"/>
            <a:ext cx="537882" cy="134470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993529" y="821765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2401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GB</a:t>
            </a:r>
            <a:endParaRPr lang="en-US" dirty="0"/>
          </a:p>
        </p:txBody>
      </p:sp>
      <p:pic>
        <p:nvPicPr>
          <p:cNvPr id="4" name="Content Placeholder 3" descr="GB pic1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38" b="134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28200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6751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Pancreas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2293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Pancreas 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3"/>
          <a:srcRect l="6047" r="6047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58477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Pancreas</a:t>
            </a:r>
            <a:endParaRPr lang="en-US" dirty="0"/>
          </a:p>
        </p:txBody>
      </p:sp>
      <p:pic>
        <p:nvPicPr>
          <p:cNvPr id="4" name="Content Placeholder 3" descr="pancreas pic 1 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377" r="-18377"/>
          <a:stretch>
            <a:fillRect/>
          </a:stretch>
        </p:blipFill>
        <p:spPr>
          <a:xfrm>
            <a:off x="-1472219" y="1270153"/>
            <a:ext cx="12193113" cy="6295418"/>
          </a:xfrm>
        </p:spPr>
      </p:pic>
    </p:spTree>
    <p:extLst>
      <p:ext uri="{BB962C8B-B14F-4D97-AF65-F5344CB8AC3E}">
        <p14:creationId xmlns:p14="http://schemas.microsoft.com/office/powerpoint/2010/main" val="15755506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Pancreas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3"/>
          <a:srcRect l="6047" r="6047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752770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t="7503" b="750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318538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pancreas pic 2 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38" b="134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45335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193</Words>
  <Application>Microsoft Macintosh PowerPoint</Application>
  <PresentationFormat>On-screen Show (4:3)</PresentationFormat>
  <Paragraphs>53</Paragraphs>
  <Slides>14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GB</vt:lpstr>
      <vt:lpstr>GB</vt:lpstr>
      <vt:lpstr>Pancreas </vt:lpstr>
      <vt:lpstr>Pancreas </vt:lpstr>
      <vt:lpstr>Pancreas</vt:lpstr>
      <vt:lpstr>Pancreas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Clinical</vt:lpstr>
      <vt:lpstr>Clinical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Nguyen</dc:creator>
  <cp:lastModifiedBy>Kevin Nguyen</cp:lastModifiedBy>
  <cp:revision>1</cp:revision>
  <dcterms:created xsi:type="dcterms:W3CDTF">2013-01-30T14:26:06Z</dcterms:created>
  <dcterms:modified xsi:type="dcterms:W3CDTF">2013-01-30T14:26:41Z</dcterms:modified>
</cp:coreProperties>
</file>